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6" r:id="rId9"/>
    <p:sldId id="279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67" r:id="rId20"/>
    <p:sldId id="268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4660"/>
  </p:normalViewPr>
  <p:slideViewPr>
    <p:cSldViewPr>
      <p:cViewPr>
        <p:scale>
          <a:sx n="80" d="100"/>
          <a:sy n="80" d="100"/>
        </p:scale>
        <p:origin x="-121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 sz="4200" cap="none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43AD0B4-2940-4D8D-A13B-DC3B43411C5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3185532-5F97-4896-9A63-A60ECC143D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Jason Li</a:t>
            </a:r>
          </a:p>
          <a:p>
            <a:r>
              <a:rPr lang="en-US" sz="2000" dirty="0" smtClean="0"/>
              <a:t>Jeremy </a:t>
            </a:r>
            <a:r>
              <a:rPr lang="en-US" sz="2000" dirty="0" err="1" smtClean="0"/>
              <a:t>Fowers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895600"/>
          </a:xfrm>
        </p:spPr>
        <p:txBody>
          <a:bodyPr/>
          <a:lstStyle/>
          <a:p>
            <a:r>
              <a:rPr lang="en-US" sz="4800" cap="none" dirty="0" smtClean="0">
                <a:latin typeface="Aharoni" pitchFamily="2" charset="-79"/>
                <a:cs typeface="Aharoni" pitchFamily="2" charset="-79"/>
              </a:rPr>
              <a:t>Ground Target Following for Unmanned Aerial Vehicles</a:t>
            </a:r>
            <a:endParaRPr lang="en-US" sz="4800" cap="none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28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Vision-Based Target Following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46958"/>
            <a:ext cx="7779564" cy="383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Many options available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Template matching, background subtraction, optical flow, stereo vision, feature </a:t>
            </a:r>
            <a:r>
              <a:rPr lang="en-US" dirty="0" smtClean="0"/>
              <a:t>based</a:t>
            </a:r>
          </a:p>
          <a:p>
            <a:r>
              <a:rPr lang="en-US" dirty="0" smtClean="0"/>
              <a:t>Authors chose feature detection + tracking</a:t>
            </a:r>
          </a:p>
          <a:p>
            <a:r>
              <a:rPr lang="en-US" dirty="0" smtClean="0"/>
              <a:t>Get target position with vision + </a:t>
            </a:r>
            <a:r>
              <a:rPr lang="en-US" dirty="0" err="1" smtClean="0"/>
              <a:t>nav</a:t>
            </a:r>
            <a:r>
              <a:rPr lang="en-US" dirty="0" smtClean="0"/>
              <a:t>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268 L -0.00157 -0.1877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6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-0.1898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Follow a predefined target, </a:t>
            </a:r>
            <a:r>
              <a:rPr lang="en-US" dirty="0" err="1" smtClean="0"/>
              <a:t>ie</a:t>
            </a:r>
            <a:r>
              <a:rPr lang="en-US" dirty="0" smtClean="0"/>
              <a:t> toy car</a:t>
            </a:r>
          </a:p>
          <a:p>
            <a:r>
              <a:rPr lang="en-US" dirty="0" smtClean="0"/>
              <a:t>Step 1 is </a:t>
            </a:r>
            <a:r>
              <a:rPr lang="en-US" i="1" dirty="0" smtClean="0"/>
              <a:t>Target Identification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Feature Extraction</a:t>
            </a:r>
          </a:p>
          <a:p>
            <a:pPr lvl="1"/>
            <a:r>
              <a:rPr lang="en-US" dirty="0" smtClean="0"/>
              <a:t>Pattern Recognition</a:t>
            </a:r>
          </a:p>
          <a:p>
            <a:r>
              <a:rPr lang="en-US" dirty="0" smtClean="0"/>
              <a:t>Discussion tuned to Embedded Systems</a:t>
            </a:r>
          </a:p>
          <a:p>
            <a:pPr lvl="1"/>
            <a:r>
              <a:rPr lang="en-US" dirty="0" smtClean="0"/>
              <a:t>Math has been glossed over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Embedded compromises highlighted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Separate objects from background</a:t>
            </a:r>
          </a:p>
          <a:p>
            <a:pPr lvl="1"/>
            <a:r>
              <a:rPr lang="en-US" dirty="0" smtClean="0"/>
              <a:t>Assume brightness constant with viewing angle</a:t>
            </a:r>
          </a:p>
          <a:p>
            <a:pPr lvl="1"/>
            <a:r>
              <a:rPr lang="en-US" dirty="0" smtClean="0"/>
              <a:t>Assume target has a distinct color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to hue-saturation-value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Filter by color threshold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Morphological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Contour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Segmented Image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7" y="3059125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7" y="3065475"/>
            <a:ext cx="3276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7" y="3053509"/>
            <a:ext cx="3276600" cy="275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056420"/>
            <a:ext cx="3269673" cy="27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7" y="3048000"/>
            <a:ext cx="3276600" cy="27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7" y="3048000"/>
            <a:ext cx="3276600" cy="27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Find distinguishing characteristics in objects</a:t>
            </a:r>
          </a:p>
          <a:p>
            <a:r>
              <a:rPr lang="en-US" dirty="0" smtClean="0"/>
              <a:t>Geometric Features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</a:t>
            </a:r>
            <a:r>
              <a:rPr lang="en-US" dirty="0" smtClean="0"/>
              <a:t>our lowest moment invariants”, “Object compactness”</a:t>
            </a:r>
          </a:p>
          <a:p>
            <a:r>
              <a:rPr lang="en-US" dirty="0" smtClean="0"/>
              <a:t>Color Features</a:t>
            </a:r>
          </a:p>
          <a:p>
            <a:pPr lvl="1"/>
            <a:r>
              <a:rPr lang="en-US" dirty="0" smtClean="0"/>
              <a:t>Create color histogram for each object</a:t>
            </a:r>
          </a:p>
          <a:p>
            <a:r>
              <a:rPr lang="en-US" dirty="0" smtClean="0"/>
              <a:t>Dynamic Features</a:t>
            </a:r>
          </a:p>
          <a:p>
            <a:pPr lvl="1"/>
            <a:r>
              <a:rPr lang="en-US" dirty="0" smtClean="0"/>
              <a:t>Distance from object to expected target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Identify target from segmented objects</a:t>
            </a:r>
          </a:p>
          <a:p>
            <a:r>
              <a:rPr lang="en-US" dirty="0" smtClean="0"/>
              <a:t>Bayesian function + </a:t>
            </a:r>
            <a:r>
              <a:rPr lang="en-US" i="1" dirty="0" smtClean="0"/>
              <a:t>a priori</a:t>
            </a:r>
            <a:r>
              <a:rPr lang="en-US" dirty="0" smtClean="0"/>
              <a:t>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Pre-filter: remove objects that contradict </a:t>
            </a:r>
            <a:r>
              <a:rPr lang="en-US" i="1" dirty="0" smtClean="0"/>
              <a:t>a priori</a:t>
            </a:r>
            <a:r>
              <a:rPr lang="en-US" dirty="0" smtClean="0"/>
              <a:t>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Discriminant Function: select object with the highest probability of being the target</a:t>
            </a:r>
          </a:p>
          <a:p>
            <a:pPr marL="914400" lvl="1" indent="-514350"/>
            <a:r>
              <a:rPr lang="en-US" dirty="0" smtClean="0"/>
              <a:t>Takes training data, extracted features as input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8768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Follow target through frames once identified</a:t>
            </a:r>
          </a:p>
          <a:p>
            <a:r>
              <a:rPr lang="en-US" dirty="0" smtClean="0"/>
              <a:t>Hierarchical system of trackers</a:t>
            </a:r>
          </a:p>
          <a:p>
            <a:r>
              <a:rPr lang="en-US" dirty="0" smtClean="0"/>
              <a:t>Only use complex if simple fails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0650"/>
            <a:ext cx="36766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Tracking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Model-based Image Tracking</a:t>
            </a:r>
          </a:p>
          <a:p>
            <a:pPr lvl="1"/>
            <a:r>
              <a:rPr lang="en-US" dirty="0" smtClean="0"/>
              <a:t>Predict location of target, estimate likelihood target is present</a:t>
            </a:r>
          </a:p>
          <a:p>
            <a:pPr lvl="1"/>
            <a:r>
              <a:rPr lang="en-US" dirty="0" smtClean="0"/>
              <a:t>Low computational overhead, </a:t>
            </a:r>
            <a:r>
              <a:rPr lang="en-US" dirty="0"/>
              <a:t>f</a:t>
            </a:r>
            <a:r>
              <a:rPr lang="en-US" dirty="0" smtClean="0"/>
              <a:t>ailure prone</a:t>
            </a:r>
          </a:p>
          <a:p>
            <a:r>
              <a:rPr lang="en-US" dirty="0" smtClean="0"/>
              <a:t>Mean Shift Algorithm</a:t>
            </a:r>
          </a:p>
          <a:p>
            <a:pPr lvl="1"/>
            <a:r>
              <a:rPr lang="en-US" dirty="0" smtClean="0"/>
              <a:t>Determine if the target is still in the image</a:t>
            </a:r>
          </a:p>
          <a:p>
            <a:pPr lvl="1"/>
            <a:r>
              <a:rPr lang="en-US" dirty="0" smtClean="0"/>
              <a:t>More powerful, much more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Following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Instruct the pan/tilt servo and UAV navigation</a:t>
            </a:r>
          </a:p>
          <a:p>
            <a:r>
              <a:rPr lang="en-US" dirty="0" smtClean="0"/>
              <a:t>Camera is pointed to center the target</a:t>
            </a:r>
          </a:p>
          <a:p>
            <a:r>
              <a:rPr lang="en-US" dirty="0" smtClean="0"/>
              <a:t>UAV maintains specified distance from target</a:t>
            </a:r>
          </a:p>
          <a:p>
            <a:r>
              <a:rPr lang="en-US" dirty="0" smtClean="0"/>
              <a:t>The calculation itself is outside the scope of this lecture</a:t>
            </a:r>
          </a:p>
        </p:txBody>
      </p:sp>
    </p:spTree>
    <p:extLst>
      <p:ext uri="{BB962C8B-B14F-4D97-AF65-F5344CB8AC3E}">
        <p14:creationId xmlns:p14="http://schemas.microsoft.com/office/powerpoint/2010/main" val="571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Experimental Results</a:t>
            </a:r>
            <a:endParaRPr lang="en-US" sz="42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Vision-based servo following</a:t>
            </a:r>
          </a:p>
          <a:p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62807"/>
            <a:ext cx="4572000" cy="36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>
                <a:latin typeface="Aharoni" pitchFamily="2" charset="-79"/>
                <a:cs typeface="Aharoni" pitchFamily="2" charset="-79"/>
              </a:rPr>
              <a:t>Experimental Results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Relative distance estimation</a:t>
            </a:r>
          </a:p>
          <a:p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648200" cy="364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cap="none" dirty="0" smtClean="0">
                <a:latin typeface="Aharoni" pitchFamily="2" charset="-79"/>
                <a:cs typeface="Aharoni" pitchFamily="2" charset="-79"/>
              </a:rPr>
              <a:t>Agenda</a:t>
            </a:r>
            <a:endParaRPr lang="en-US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Hardware Configuration</a:t>
            </a:r>
          </a:p>
          <a:p>
            <a:r>
              <a:rPr lang="en-US" dirty="0"/>
              <a:t>Software Configuration</a:t>
            </a:r>
          </a:p>
          <a:p>
            <a:r>
              <a:rPr lang="en-US" dirty="0"/>
              <a:t>Vision-Based Ground Target Following</a:t>
            </a:r>
          </a:p>
          <a:p>
            <a:pPr lvl="1"/>
            <a:r>
              <a:rPr lang="en-US" dirty="0"/>
              <a:t>Target Detection</a:t>
            </a:r>
          </a:p>
          <a:p>
            <a:pPr lvl="1"/>
            <a:r>
              <a:rPr lang="en-US" dirty="0"/>
              <a:t>Image Tracking</a:t>
            </a:r>
          </a:p>
          <a:p>
            <a:pPr lvl="1"/>
            <a:r>
              <a:rPr lang="en-US" dirty="0"/>
              <a:t>Target Following Control</a:t>
            </a:r>
          </a:p>
          <a:p>
            <a:r>
              <a:rPr lang="en-US" dirty="0"/>
              <a:t>Experimental Results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53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>
                <a:latin typeface="Aharoni" pitchFamily="2" charset="-79"/>
                <a:cs typeface="Aharoni" pitchFamily="2" charset="-79"/>
              </a:rPr>
              <a:t>Experimental Results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Vision-based target following</a:t>
            </a:r>
          </a:p>
          <a:p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06" y="2057400"/>
            <a:ext cx="56578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Conclusions</a:t>
            </a:r>
            <a:endParaRPr lang="en-US" sz="42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Design and implementation of vision system for UAV</a:t>
            </a:r>
          </a:p>
          <a:p>
            <a:r>
              <a:rPr lang="en-US" sz="2000" dirty="0" smtClean="0"/>
              <a:t>Automatically detect and track target </a:t>
            </a:r>
          </a:p>
          <a:p>
            <a:r>
              <a:rPr lang="en-US" sz="2000" dirty="0" smtClean="0"/>
              <a:t>Guide UAV to follow motion of target</a:t>
            </a:r>
          </a:p>
          <a:p>
            <a:r>
              <a:rPr lang="en-US" sz="2000" dirty="0" smtClean="0"/>
              <a:t>Further </a:t>
            </a:r>
            <a:r>
              <a:rPr lang="en-US" sz="2000" smtClean="0"/>
              <a:t>research </a:t>
            </a:r>
            <a:endParaRPr lang="en-US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478669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2438400"/>
          </a:xfrm>
        </p:spPr>
        <p:txBody>
          <a:bodyPr/>
          <a:lstStyle/>
          <a:p>
            <a:pPr algn="just"/>
            <a:r>
              <a:rPr lang="en-US" sz="3800" cap="none" dirty="0" smtClean="0">
                <a:latin typeface="Aharoni" pitchFamily="2" charset="-79"/>
                <a:cs typeface="Aharoni" pitchFamily="2" charset="-79"/>
              </a:rPr>
              <a:t>A Robust Real-time Embedded Vision System on an Unmanned Rotorcraft for Ground Target Following</a:t>
            </a:r>
            <a:endParaRPr lang="en-US" sz="38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743200"/>
            <a:ext cx="7924800" cy="2971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Feng</a:t>
            </a:r>
            <a:r>
              <a:rPr lang="en-US" sz="2000" dirty="0" smtClean="0"/>
              <a:t> </a:t>
            </a:r>
            <a:r>
              <a:rPr lang="en-US" sz="2000" dirty="0" smtClean="0"/>
              <a:t>Lin, </a:t>
            </a:r>
            <a:r>
              <a:rPr lang="en-US" sz="2000" dirty="0" err="1" smtClean="0"/>
              <a:t>Xiangxu</a:t>
            </a:r>
            <a:r>
              <a:rPr lang="en-US" sz="2000" dirty="0" smtClean="0"/>
              <a:t> Dong, Ben Chen, Kai-Yew </a:t>
            </a:r>
            <a:r>
              <a:rPr lang="en-US" sz="2000" dirty="0" err="1" smtClean="0"/>
              <a:t>Lum</a:t>
            </a:r>
            <a:r>
              <a:rPr lang="en-US" sz="2000" dirty="0" smtClean="0"/>
              <a:t>, Tong Lee</a:t>
            </a:r>
          </a:p>
          <a:p>
            <a:pPr marL="0" indent="0">
              <a:buNone/>
            </a:pPr>
            <a:r>
              <a:rPr lang="en-US" sz="2000" dirty="0" smtClean="0"/>
              <a:t>National University of Singapore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Lin, F.; Dong, X.; Chen, B. M.; </a:t>
            </a:r>
            <a:r>
              <a:rPr lang="en-US" sz="2000" dirty="0" err="1"/>
              <a:t>Lum</a:t>
            </a:r>
            <a:r>
              <a:rPr lang="en-US" sz="2000" dirty="0"/>
              <a:t>, K.-Y.; Lee, T. H.; , "A Robust Real-Time Embedded Vision System on an Unmanned Rotorcraft for Ground Target Following," </a:t>
            </a:r>
            <a:r>
              <a:rPr lang="en-US" sz="2000" i="1" dirty="0"/>
              <a:t>Industrial Electronics, IEEE Transactions on</a:t>
            </a:r>
            <a:r>
              <a:rPr lang="en-US" sz="2000" dirty="0"/>
              <a:t> , vol.59, no.2, pp.1038-1049, Feb. 2012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7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Introduction</a:t>
            </a:r>
            <a:endParaRPr lang="en-US" sz="42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interest in UAVs </a:t>
            </a:r>
            <a:endParaRPr lang="en-US" dirty="0" smtClean="0"/>
          </a:p>
          <a:p>
            <a:pPr lvl="1"/>
            <a:r>
              <a:rPr lang="en-US" dirty="0" smtClean="0"/>
              <a:t>Industrial surveillance</a:t>
            </a:r>
          </a:p>
          <a:p>
            <a:pPr lvl="1"/>
            <a:r>
              <a:rPr lang="en-US" dirty="0" smtClean="0"/>
              <a:t>Agriculture</a:t>
            </a:r>
            <a:endParaRPr lang="en-US" dirty="0"/>
          </a:p>
          <a:p>
            <a:pPr lvl="1"/>
            <a:r>
              <a:rPr lang="en-US" dirty="0"/>
              <a:t>Defense and security</a:t>
            </a:r>
          </a:p>
          <a:p>
            <a:r>
              <a:rPr lang="en-US" dirty="0"/>
              <a:t>Vision payload</a:t>
            </a:r>
          </a:p>
          <a:p>
            <a:pPr lvl="1"/>
            <a:r>
              <a:rPr lang="en-US" dirty="0"/>
              <a:t>Search and rescue</a:t>
            </a:r>
          </a:p>
          <a:p>
            <a:pPr lvl="1"/>
            <a:r>
              <a:rPr lang="en-US" dirty="0"/>
              <a:t>Target detection and tracking</a:t>
            </a:r>
          </a:p>
          <a:p>
            <a:pPr lvl="1"/>
            <a:r>
              <a:rPr lang="en-US" dirty="0"/>
              <a:t>Surveillance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19600" cy="324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4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More Advanced Functions?</a:t>
            </a:r>
            <a:endParaRPr lang="en-US" sz="42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and advancements	</a:t>
            </a:r>
          </a:p>
          <a:p>
            <a:pPr lvl="1"/>
            <a:r>
              <a:rPr lang="en-US" dirty="0"/>
              <a:t>Vision-aided flight control</a:t>
            </a:r>
          </a:p>
          <a:p>
            <a:pPr lvl="1"/>
            <a:r>
              <a:rPr lang="en-US" dirty="0"/>
              <a:t>Terrain mapping</a:t>
            </a:r>
          </a:p>
          <a:p>
            <a:pPr lvl="1"/>
            <a:r>
              <a:rPr lang="en-US" dirty="0"/>
              <a:t>Navigation </a:t>
            </a:r>
          </a:p>
          <a:p>
            <a:r>
              <a:rPr lang="en-US" dirty="0" smtClean="0"/>
              <a:t>Vision System Design/Implementation</a:t>
            </a:r>
            <a:endParaRPr lang="en-US" dirty="0"/>
          </a:p>
          <a:p>
            <a:pPr lvl="1"/>
            <a:r>
              <a:rPr lang="en-US" dirty="0"/>
              <a:t>Hardware system</a:t>
            </a:r>
          </a:p>
          <a:p>
            <a:pPr lvl="1"/>
            <a:r>
              <a:rPr lang="en-US" dirty="0"/>
              <a:t>Real-time software system</a:t>
            </a:r>
          </a:p>
          <a:p>
            <a:pPr lvl="1"/>
            <a:r>
              <a:rPr lang="en-US" dirty="0"/>
              <a:t>Mission-based vision algorithms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Autonomous Flight Control</a:t>
            </a:r>
          </a:p>
          <a:p>
            <a:pPr lvl="1"/>
            <a:r>
              <a:rPr lang="en-US" dirty="0" smtClean="0"/>
              <a:t>Locates target </a:t>
            </a:r>
          </a:p>
          <a:p>
            <a:pPr lvl="1"/>
            <a:r>
              <a:rPr lang="en-US" dirty="0" smtClean="0"/>
              <a:t>Tracks target</a:t>
            </a:r>
          </a:p>
          <a:p>
            <a:pPr lvl="1"/>
            <a:r>
              <a:rPr lang="en-US" dirty="0" smtClean="0"/>
              <a:t>Vision feedback for flight control</a:t>
            </a:r>
          </a:p>
          <a:p>
            <a:pPr lvl="1"/>
            <a:r>
              <a:rPr lang="en-US" dirty="0" smtClean="0"/>
              <a:t>Maintains </a:t>
            </a:r>
            <a:r>
              <a:rPr lang="en-US" smtClean="0"/>
              <a:t>relative distance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438400" cy="387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Hardware Configuration</a:t>
            </a:r>
            <a:endParaRPr lang="en-US" sz="42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Sensor</a:t>
            </a:r>
          </a:p>
          <a:p>
            <a:pPr lvl="1"/>
            <a:r>
              <a:rPr lang="en-US" dirty="0"/>
              <a:t>30g, 380 TV line resolution, 40˚ field of view</a:t>
            </a:r>
          </a:p>
          <a:p>
            <a:r>
              <a:rPr lang="en-US" dirty="0"/>
              <a:t>Image Acquisition Module	</a:t>
            </a:r>
          </a:p>
          <a:p>
            <a:pPr lvl="1"/>
            <a:r>
              <a:rPr lang="en-US" dirty="0"/>
              <a:t>720x576, multiple inputs, 30 FPS</a:t>
            </a:r>
          </a:p>
          <a:p>
            <a:r>
              <a:rPr lang="en-US" dirty="0"/>
              <a:t>Vision Processing Module</a:t>
            </a:r>
          </a:p>
          <a:p>
            <a:pPr lvl="1"/>
            <a:r>
              <a:rPr lang="en-US" dirty="0"/>
              <a:t>Two separate for vision and flight control</a:t>
            </a:r>
          </a:p>
        </p:txBody>
      </p:sp>
      <p:pic>
        <p:nvPicPr>
          <p:cNvPr id="2052" name="Picture 4" descr="Micro Analog Video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171633"/>
            <a:ext cx="2895600" cy="20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cap="none" dirty="0" smtClean="0">
                <a:latin typeface="Aharoni" pitchFamily="2" charset="-79"/>
                <a:cs typeface="Aharoni" pitchFamily="2" charset="-79"/>
              </a:rPr>
              <a:t>Hardware Configuration</a:t>
            </a:r>
            <a:endParaRPr lang="en-US" sz="4200" cap="none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Pan/Tilt Servo Mechanism</a:t>
            </a:r>
          </a:p>
          <a:p>
            <a:r>
              <a:rPr lang="en-US" dirty="0"/>
              <a:t>Wireless Data and Video Link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14495"/>
            <a:ext cx="6629400" cy="30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Configuration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629400" cy="30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21557" y="2438400"/>
            <a:ext cx="2855043" cy="1385952"/>
            <a:chOff x="421557" y="2438400"/>
            <a:chExt cx="2855043" cy="13859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447800" y="2895600"/>
              <a:ext cx="1828800" cy="92875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557" y="2438400"/>
              <a:ext cx="1045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CAM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000" y="2249269"/>
            <a:ext cx="1828800" cy="1575083"/>
            <a:chOff x="3429000" y="2249269"/>
            <a:chExt cx="1828800" cy="15750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3429000" y="2895600"/>
              <a:ext cx="1828800" cy="92875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0778" y="2249269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IMG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3810000"/>
            <a:ext cx="3541324" cy="798731"/>
            <a:chOff x="2209800" y="3810000"/>
            <a:chExt cx="3541324" cy="798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2209800" y="3810000"/>
              <a:ext cx="2524125" cy="671448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4957" y="3962400"/>
              <a:ext cx="986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SVO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3400" y="2286000"/>
            <a:ext cx="2362200" cy="1575083"/>
            <a:chOff x="2959818" y="2249269"/>
            <a:chExt cx="2362200" cy="15750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>
            <a:xfrm>
              <a:off x="2959818" y="3048000"/>
              <a:ext cx="2362200" cy="77635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20778" y="2249269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COM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94560" y="3943480"/>
            <a:ext cx="5462673" cy="1542920"/>
            <a:chOff x="3194560" y="3943480"/>
            <a:chExt cx="5462673" cy="1542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3194560" y="4580286"/>
              <a:ext cx="4654040" cy="90611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3943480"/>
              <a:ext cx="2104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USER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4156" y="1487269"/>
            <a:ext cx="6070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Additional systems: SAV and MAIN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272</TotalTime>
  <Words>503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Horizon</vt:lpstr>
      <vt:lpstr>Ground Target Following for Unmanned Aerial Vehicles</vt:lpstr>
      <vt:lpstr>Agenda</vt:lpstr>
      <vt:lpstr>A Robust Real-time Embedded Vision System on an Unmanned Rotorcraft for Ground Target Following</vt:lpstr>
      <vt:lpstr>Introduction</vt:lpstr>
      <vt:lpstr>More Advanced Functions?</vt:lpstr>
      <vt:lpstr>Description of Application</vt:lpstr>
      <vt:lpstr>Hardware Configuration</vt:lpstr>
      <vt:lpstr>Hardware Configuration</vt:lpstr>
      <vt:lpstr>Software Configuration</vt:lpstr>
      <vt:lpstr>Vision-Based Target Following</vt:lpstr>
      <vt:lpstr>Target Following</vt:lpstr>
      <vt:lpstr>Segmentation</vt:lpstr>
      <vt:lpstr>Feature Extraction</vt:lpstr>
      <vt:lpstr>Pattern Recognition</vt:lpstr>
      <vt:lpstr>Image Tracking</vt:lpstr>
      <vt:lpstr>Image Tracking cont.</vt:lpstr>
      <vt:lpstr>Target Following Control</vt:lpstr>
      <vt:lpstr>Experimental Results</vt:lpstr>
      <vt:lpstr>Experimental Results</vt:lpstr>
      <vt:lpstr>Experimental Results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Li</dc:creator>
  <cp:lastModifiedBy>Jason Li</cp:lastModifiedBy>
  <cp:revision>56</cp:revision>
  <dcterms:created xsi:type="dcterms:W3CDTF">2011-10-18T21:30:22Z</dcterms:created>
  <dcterms:modified xsi:type="dcterms:W3CDTF">2011-10-19T23:54:25Z</dcterms:modified>
</cp:coreProperties>
</file>